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60" r:id="rId3"/>
    <p:sldId id="272" r:id="rId4"/>
    <p:sldId id="261" r:id="rId5"/>
    <p:sldId id="262" r:id="rId6"/>
    <p:sldId id="263" r:id="rId7"/>
    <p:sldId id="287" r:id="rId8"/>
    <p:sldId id="288" r:id="rId9"/>
    <p:sldId id="292" r:id="rId10"/>
    <p:sldId id="294" r:id="rId11"/>
    <p:sldId id="264" r:id="rId12"/>
    <p:sldId id="265" r:id="rId13"/>
    <p:sldId id="271" r:id="rId14"/>
    <p:sldId id="295" r:id="rId15"/>
    <p:sldId id="268" r:id="rId16"/>
    <p:sldId id="269" r:id="rId17"/>
    <p:sldId id="270" r:id="rId18"/>
    <p:sldId id="266" r:id="rId19"/>
    <p:sldId id="289" r:id="rId20"/>
    <p:sldId id="290" r:id="rId21"/>
    <p:sldId id="267" r:id="rId22"/>
    <p:sldId id="273" r:id="rId23"/>
    <p:sldId id="275" r:id="rId24"/>
    <p:sldId id="274" r:id="rId25"/>
    <p:sldId id="276" r:id="rId26"/>
    <p:sldId id="291" r:id="rId27"/>
    <p:sldId id="278" r:id="rId28"/>
    <p:sldId id="279" r:id="rId29"/>
    <p:sldId id="280" r:id="rId30"/>
    <p:sldId id="285" r:id="rId31"/>
    <p:sldId id="281" r:id="rId32"/>
    <p:sldId id="286" r:id="rId33"/>
    <p:sldId id="282" r:id="rId34"/>
    <p:sldId id="283" r:id="rId35"/>
  </p:sldIdLst>
  <p:sldSz cx="9144000" cy="6858000" type="screen4x3"/>
  <p:notesSz cx="6858000" cy="9144000"/>
  <p:custDataLst>
    <p:tags r:id="rId3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7" autoAdjust="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C7F8F5-EF2B-4698-8C1D-69B45BE680D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53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E96FB6-C813-47B3-BB07-D21B64BBBA20}" type="slidenum">
              <a:rPr lang="de-DE"/>
              <a:pPr/>
              <a:t>1</a:t>
            </a:fld>
            <a:endParaRPr lang="de-DE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 userDrawn="1"/>
        </p:nvSpPr>
        <p:spPr bwMode="auto">
          <a:xfrm>
            <a:off x="8153400" y="533400"/>
            <a:ext cx="990600" cy="6324600"/>
          </a:xfrm>
          <a:prstGeom prst="rect">
            <a:avLst/>
          </a:prstGeom>
          <a:solidFill>
            <a:srgbClr val="C6C6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2362200" y="0"/>
            <a:ext cx="6781800" cy="539750"/>
          </a:xfrm>
          <a:prstGeom prst="rect">
            <a:avLst/>
          </a:prstGeom>
          <a:solidFill>
            <a:srgbClr val="00244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75" y="6715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11"/>
          <p:cNvSpPr txBox="1">
            <a:spLocks noChangeArrowheads="1"/>
          </p:cNvSpPr>
          <p:nvPr userDrawn="1"/>
        </p:nvSpPr>
        <p:spPr bwMode="auto">
          <a:xfrm>
            <a:off x="971550" y="2636838"/>
            <a:ext cx="71135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endParaRPr lang="de-DE" sz="4000" b="1" dirty="0"/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4894263" y="0"/>
            <a:ext cx="198437" cy="150813"/>
          </a:xfrm>
          <a:prstGeom prst="rect">
            <a:avLst/>
          </a:prstGeom>
          <a:solidFill>
            <a:srgbClr val="8092A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85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052513"/>
            <a:ext cx="5030788" cy="755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9FC6E-0652-486A-BAA6-A5D02425F17D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58988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932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86B88-3B14-4FF7-A354-88B592801857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E4A9E-730E-4D9D-AB9B-61E2311F575E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D29FA-E464-48EA-A2BC-4223791F9F91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D2C46-519F-4EC3-82DA-427025B65861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785B8-9B2F-45DB-A2FA-28948816BC1E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F47AB-AF6A-4F28-B992-44B776E42584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FAA1E-668F-4819-AA12-D7AF6235FA5F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524625"/>
            <a:ext cx="14398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524625"/>
            <a:ext cx="41036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516688"/>
            <a:ext cx="9715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B0F81-88BC-4866-A9BD-43F83BCB0E24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52400" y="6326188"/>
            <a:ext cx="2971800" cy="493712"/>
            <a:chOff x="96" y="3888"/>
            <a:chExt cx="2225" cy="359"/>
          </a:xfrm>
        </p:grpSpPr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76" y="3984"/>
              <a:ext cx="1745" cy="263"/>
            </a:xfrm>
            <a:prstGeom prst="rect">
              <a:avLst/>
            </a:prstGeom>
            <a:noFill/>
          </p:spPr>
        </p:pic>
        <p:pic>
          <p:nvPicPr>
            <p:cNvPr id="1033" name="Picture 9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6" y="3888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600201" y="2819400"/>
            <a:ext cx="5181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b="1" smtClean="0">
                <a:solidFill>
                  <a:srgbClr val="FF0000"/>
                </a:solidFill>
              </a:rPr>
              <a:t>Computational </a:t>
            </a:r>
            <a:r>
              <a:rPr lang="en-US" sz="2800" b="1" dirty="0" smtClean="0">
                <a:solidFill>
                  <a:srgbClr val="FF0000"/>
                </a:solidFill>
              </a:rPr>
              <a:t>Thinking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 smtClean="0"/>
              <a:t>Maschinelles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Lernen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133600" y="4419600"/>
            <a:ext cx="42530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b="1" dirty="0"/>
              <a:t>Kurt </a:t>
            </a:r>
            <a:r>
              <a:rPr lang="en-US" sz="2000" b="1" dirty="0" smtClean="0"/>
              <a:t>Mehlhorn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b="1" dirty="0" err="1" smtClean="0"/>
              <a:t>Kosta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Panagioutou</a:t>
            </a:r>
            <a:endParaRPr lang="en-US" sz="2000" b="1" dirty="0"/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b="1" dirty="0"/>
              <a:t>Max-Planck-</a:t>
            </a:r>
            <a:r>
              <a:rPr lang="en-US" sz="2000" b="1" dirty="0" err="1"/>
              <a:t>Institut</a:t>
            </a:r>
            <a:r>
              <a:rPr lang="en-US" sz="2000" b="1" dirty="0"/>
              <a:t> </a:t>
            </a:r>
            <a:r>
              <a:rPr lang="en-US" sz="2000" b="1" dirty="0" err="1"/>
              <a:t>für</a:t>
            </a:r>
            <a:r>
              <a:rPr lang="en-US" sz="2000" b="1" dirty="0"/>
              <a:t> </a:t>
            </a:r>
            <a:r>
              <a:rPr lang="en-US" sz="2000" b="1" dirty="0" err="1"/>
              <a:t>Informatik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Spam versus </a:t>
            </a:r>
            <a:r>
              <a:rPr lang="de-DE" dirty="0" err="1" smtClean="0"/>
              <a:t>Ham</a:t>
            </a:r>
            <a:r>
              <a:rPr lang="de-DE" dirty="0" smtClean="0"/>
              <a:t> (Junk Mail)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Absenderbasiert</a:t>
            </a:r>
          </a:p>
          <a:p>
            <a:pPr lvl="1"/>
            <a:r>
              <a:rPr lang="de-DE" dirty="0" smtClean="0"/>
              <a:t>email von Bekannten ist kein Spam</a:t>
            </a:r>
          </a:p>
          <a:p>
            <a:pPr lvl="1"/>
            <a:r>
              <a:rPr lang="de-DE" dirty="0" smtClean="0"/>
              <a:t>Schwarze Listen</a:t>
            </a:r>
          </a:p>
          <a:p>
            <a:pPr lvl="1"/>
            <a:endParaRPr lang="de-DE" dirty="0"/>
          </a:p>
          <a:p>
            <a:r>
              <a:rPr lang="de-DE" dirty="0" smtClean="0"/>
              <a:t>Inhaltsbasiert</a:t>
            </a:r>
          </a:p>
          <a:p>
            <a:pPr lvl="1"/>
            <a:r>
              <a:rPr lang="de-DE" dirty="0" smtClean="0"/>
              <a:t>Nutzer klassifiziert </a:t>
            </a:r>
            <a:r>
              <a:rPr lang="de-DE" dirty="0" err="1" smtClean="0"/>
              <a:t>emails</a:t>
            </a:r>
            <a:r>
              <a:rPr lang="de-DE" dirty="0" smtClean="0"/>
              <a:t> als gut und schlecht;  System lernt daraus; Nutzer muss immer weniger eingreifen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0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Inhaltsbasierte Filter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der </a:t>
            </a:r>
            <a:r>
              <a:rPr lang="en-US" dirty="0" err="1" smtClean="0"/>
              <a:t>Trainingsphase</a:t>
            </a:r>
            <a:r>
              <a:rPr lang="en-US" dirty="0" smtClean="0"/>
              <a:t> </a:t>
            </a:r>
            <a:r>
              <a:rPr lang="en-US" dirty="0" err="1" smtClean="0"/>
              <a:t>lernen</a:t>
            </a:r>
            <a:r>
              <a:rPr lang="en-US" dirty="0" smtClean="0"/>
              <a:t> </a:t>
            </a:r>
            <a:r>
              <a:rPr lang="en-US" dirty="0" err="1" smtClean="0"/>
              <a:t>wir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Wahrscheinlichkeit</a:t>
            </a:r>
            <a:r>
              <a:rPr lang="en-US" dirty="0"/>
              <a:t> </a:t>
            </a:r>
            <a:r>
              <a:rPr lang="en-US" dirty="0" smtClean="0"/>
              <a:t>von Ham und Spam </a:t>
            </a:r>
          </a:p>
          <a:p>
            <a:pPr lvl="1"/>
            <a:r>
              <a:rPr lang="de-DE" dirty="0" smtClean="0"/>
              <a:t>Jeweils Wahrscheinlichkeiten für Worte</a:t>
            </a:r>
          </a:p>
          <a:p>
            <a:endParaRPr lang="de-DE" dirty="0" smtClean="0"/>
          </a:p>
          <a:p>
            <a:r>
              <a:rPr lang="de-DE" dirty="0" err="1" smtClean="0"/>
              <a:t>Ham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Spam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366759"/>
              </p:ext>
            </p:extLst>
          </p:nvPr>
        </p:nvGraphicFramePr>
        <p:xfrm>
          <a:off x="2209800" y="35814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983564"/>
              </p:ext>
            </p:extLst>
          </p:nvPr>
        </p:nvGraphicFramePr>
        <p:xfrm>
          <a:off x="2286000" y="52578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3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04800"/>
            <a:ext cx="8229600" cy="460375"/>
          </a:xfrm>
        </p:spPr>
        <p:txBody>
          <a:bodyPr/>
          <a:lstStyle/>
          <a:p>
            <a:r>
              <a:rPr lang="de-DE" dirty="0" smtClean="0"/>
              <a:t>Trainingsphase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Nutzer klassifiziert </a:t>
            </a:r>
            <a:r>
              <a:rPr lang="de-DE" dirty="0" err="1" smtClean="0"/>
              <a:t>emails</a:t>
            </a:r>
            <a:r>
              <a:rPr lang="de-DE" dirty="0" smtClean="0"/>
              <a:t> als Spam und </a:t>
            </a:r>
            <a:r>
              <a:rPr lang="de-DE" dirty="0" err="1" smtClean="0"/>
              <a:t>Ham</a:t>
            </a:r>
            <a:r>
              <a:rPr lang="de-DE" dirty="0" smtClean="0"/>
              <a:t> (damit beide Wahrscheinlichkeiten)</a:t>
            </a:r>
          </a:p>
          <a:p>
            <a:r>
              <a:rPr lang="de-DE" dirty="0" smtClean="0"/>
              <a:t>Sei n die Gesamtlänge meiner guten </a:t>
            </a:r>
            <a:r>
              <a:rPr lang="de-DE" dirty="0" err="1" smtClean="0"/>
              <a:t>emails</a:t>
            </a:r>
            <a:r>
              <a:rPr lang="de-DE" dirty="0" smtClean="0"/>
              <a:t> (in Worten), sei v die Anzahl der Vorkommen eines bestimmten Wortes</a:t>
            </a:r>
          </a:p>
          <a:p>
            <a:endParaRPr lang="de-DE" dirty="0" smtClean="0"/>
          </a:p>
          <a:p>
            <a:r>
              <a:rPr lang="de-DE" dirty="0" smtClean="0"/>
              <a:t>Wahrscheinlichkeit  des Wortes in </a:t>
            </a:r>
            <a:r>
              <a:rPr lang="de-DE" dirty="0" err="1" smtClean="0"/>
              <a:t>Ham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= v/n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09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Inhaltsbasierte Filter (</a:t>
            </a:r>
            <a:r>
              <a:rPr lang="de-DE" dirty="0" err="1" smtClean="0"/>
              <a:t>Bayes</a:t>
            </a:r>
            <a:r>
              <a:rPr lang="de-DE" dirty="0" smtClean="0"/>
              <a:t> Modell)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Wahrscheinlichkeitsverteilung auf Worten</a:t>
            </a:r>
          </a:p>
          <a:p>
            <a:endParaRPr lang="de-DE" dirty="0" smtClean="0"/>
          </a:p>
          <a:p>
            <a:r>
              <a:rPr lang="de-DE" dirty="0" err="1" smtClean="0"/>
              <a:t>Ham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Spam</a:t>
            </a:r>
          </a:p>
          <a:p>
            <a:endParaRPr lang="de-DE" dirty="0"/>
          </a:p>
          <a:p>
            <a:r>
              <a:rPr lang="de-DE" dirty="0" smtClean="0"/>
              <a:t>P(Text </a:t>
            </a:r>
            <a:r>
              <a:rPr lang="en-US" dirty="0" smtClean="0"/>
              <a:t>| Ham) = </a:t>
            </a:r>
            <a:r>
              <a:rPr lang="en-US" dirty="0" err="1" smtClean="0"/>
              <a:t>Produkt</a:t>
            </a:r>
            <a:r>
              <a:rPr lang="en-US" dirty="0" smtClean="0"/>
              <a:t> der </a:t>
            </a:r>
            <a:r>
              <a:rPr lang="en-US" dirty="0" err="1" smtClean="0"/>
              <a:t>Wahrscheinlichkeiten</a:t>
            </a:r>
            <a:r>
              <a:rPr lang="en-US" dirty="0" smtClean="0"/>
              <a:t> der </a:t>
            </a:r>
            <a:r>
              <a:rPr lang="en-US" dirty="0" err="1" smtClean="0"/>
              <a:t>Worte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Text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244042"/>
              </p:ext>
            </p:extLst>
          </p:nvPr>
        </p:nvGraphicFramePr>
        <p:xfrm>
          <a:off x="2438400" y="24384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83591"/>
              </p:ext>
            </p:extLst>
          </p:nvPr>
        </p:nvGraphicFramePr>
        <p:xfrm>
          <a:off x="2438400" y="35814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5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Inhaltsbasierte Filter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err="1" smtClean="0"/>
              <a:t>Ham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Spam</a:t>
            </a:r>
          </a:p>
          <a:p>
            <a:endParaRPr lang="de-DE" dirty="0"/>
          </a:p>
          <a:p>
            <a:r>
              <a:rPr lang="de-DE" dirty="0" smtClean="0"/>
              <a:t>Viagra Geld Freund </a:t>
            </a:r>
          </a:p>
          <a:p>
            <a:pPr lvl="1"/>
            <a:r>
              <a:rPr lang="de-DE" dirty="0" smtClean="0"/>
              <a:t>Falls </a:t>
            </a:r>
            <a:r>
              <a:rPr lang="de-DE" dirty="0" err="1" smtClean="0"/>
              <a:t>Ham</a:t>
            </a:r>
            <a:r>
              <a:rPr lang="de-DE" dirty="0" smtClean="0"/>
              <a:t>:  0.1 x 0.1 x 0.1 = 1/1000</a:t>
            </a:r>
          </a:p>
          <a:p>
            <a:pPr lvl="1"/>
            <a:r>
              <a:rPr lang="de-DE" dirty="0" smtClean="0"/>
              <a:t>Falls Spam: 0.3 x 0.2 x 0.2 = 12/1000 also Spam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191371"/>
              </p:ext>
            </p:extLst>
          </p:nvPr>
        </p:nvGraphicFramePr>
        <p:xfrm>
          <a:off x="2362200" y="21336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85029"/>
              </p:ext>
            </p:extLst>
          </p:nvPr>
        </p:nvGraphicFramePr>
        <p:xfrm>
          <a:off x="2362200" y="32004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1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Inhaltsbasierte Filter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</a:t>
            </a:r>
          </a:p>
          <a:p>
            <a:r>
              <a:rPr lang="de-DE" dirty="0" err="1" smtClean="0"/>
              <a:t>Ham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Spam</a:t>
            </a:r>
          </a:p>
          <a:p>
            <a:endParaRPr lang="de-DE" dirty="0"/>
          </a:p>
          <a:p>
            <a:r>
              <a:rPr lang="de-DE" dirty="0" smtClean="0"/>
              <a:t>Vorlesung Algorithmus schnell </a:t>
            </a:r>
          </a:p>
          <a:p>
            <a:pPr lvl="1"/>
            <a:r>
              <a:rPr lang="de-DE" dirty="0" smtClean="0"/>
              <a:t>Falls </a:t>
            </a:r>
            <a:r>
              <a:rPr lang="de-DE" dirty="0" err="1" smtClean="0"/>
              <a:t>Ham</a:t>
            </a:r>
            <a:r>
              <a:rPr lang="de-DE" dirty="0" smtClean="0"/>
              <a:t>:  0.3 x 0.3 x 0.1 = 9/1000</a:t>
            </a:r>
          </a:p>
          <a:p>
            <a:pPr lvl="1"/>
            <a:r>
              <a:rPr lang="de-DE" dirty="0" smtClean="0"/>
              <a:t>Falls Spam: 0.1 x 0.1 x 0.1 = 1/1000 also </a:t>
            </a:r>
            <a:r>
              <a:rPr lang="de-DE" dirty="0" err="1" smtClean="0"/>
              <a:t>Ham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636257"/>
              </p:ext>
            </p:extLst>
          </p:nvPr>
        </p:nvGraphicFramePr>
        <p:xfrm>
          <a:off x="2362200" y="21336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437647"/>
              </p:ext>
            </p:extLst>
          </p:nvPr>
        </p:nvGraphicFramePr>
        <p:xfrm>
          <a:off x="2362200" y="32004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4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Inhaltsbasierte Filter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err="1" smtClean="0"/>
              <a:t>Ham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Spam</a:t>
            </a:r>
          </a:p>
          <a:p>
            <a:endParaRPr lang="de-DE" dirty="0"/>
          </a:p>
          <a:p>
            <a:r>
              <a:rPr lang="de-DE" dirty="0" smtClean="0"/>
              <a:t>Viagra Algorithmus schnell </a:t>
            </a:r>
          </a:p>
          <a:p>
            <a:pPr lvl="1"/>
            <a:r>
              <a:rPr lang="de-DE" dirty="0" smtClean="0"/>
              <a:t>Falls </a:t>
            </a:r>
            <a:r>
              <a:rPr lang="de-DE" dirty="0" err="1" smtClean="0"/>
              <a:t>Ham</a:t>
            </a:r>
            <a:r>
              <a:rPr lang="de-DE" dirty="0" smtClean="0"/>
              <a:t>:  0.1 x 0.3 x 0.1 = 3/1000</a:t>
            </a:r>
          </a:p>
          <a:p>
            <a:pPr lvl="1"/>
            <a:r>
              <a:rPr lang="de-DE" dirty="0" smtClean="0"/>
              <a:t>Falls Spam: 0.3 x 0.1 x 0.1 = 3/1000 also ???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744169"/>
              </p:ext>
            </p:extLst>
          </p:nvPr>
        </p:nvGraphicFramePr>
        <p:xfrm>
          <a:off x="2362200" y="21336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77761"/>
              </p:ext>
            </p:extLst>
          </p:nvPr>
        </p:nvGraphicFramePr>
        <p:xfrm>
          <a:off x="2362200" y="320040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Freund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Vorlesung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Algorithmus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Viagra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schnell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0.1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9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04800"/>
            <a:ext cx="8229600" cy="460375"/>
          </a:xfrm>
        </p:spPr>
        <p:txBody>
          <a:bodyPr/>
          <a:lstStyle/>
          <a:p>
            <a:r>
              <a:rPr lang="de-DE" dirty="0" smtClean="0"/>
              <a:t>Nutzungsphase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Nutzungphase</a:t>
            </a:r>
            <a:r>
              <a:rPr lang="de-DE" dirty="0" smtClean="0"/>
              <a:t>: System klassifiziert</a:t>
            </a:r>
          </a:p>
          <a:p>
            <a:r>
              <a:rPr lang="de-DE" dirty="0" smtClean="0"/>
              <a:t>Verteilung wird weiter trainiert (seltene Worte)</a:t>
            </a:r>
          </a:p>
          <a:p>
            <a:r>
              <a:rPr lang="de-DE" dirty="0" smtClean="0"/>
              <a:t>Nutzer kann widersprechen</a:t>
            </a:r>
          </a:p>
          <a:p>
            <a:r>
              <a:rPr lang="de-DE" dirty="0" smtClean="0"/>
              <a:t>Spammer lernen auch dazu: </a:t>
            </a:r>
            <a:r>
              <a:rPr lang="de-DE" dirty="0" err="1" smtClean="0"/>
              <a:t>V!agra</a:t>
            </a:r>
            <a:r>
              <a:rPr lang="de-DE" dirty="0" smtClean="0"/>
              <a:t> statt Viagra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80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Wir haben Modell, wie Ereignisse (</a:t>
            </a:r>
            <a:r>
              <a:rPr lang="de-DE" dirty="0" err="1" smtClean="0"/>
              <a:t>emails</a:t>
            </a:r>
            <a:r>
              <a:rPr lang="de-DE" dirty="0" smtClean="0"/>
              <a:t>) erzeugt werden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Lernen das Modell in der Trainingsphase</a:t>
            </a:r>
          </a:p>
          <a:p>
            <a:r>
              <a:rPr lang="de-DE" dirty="0" smtClean="0"/>
              <a:t>Geben für jedes Ereignis die wahrscheinlichste Erklärung (</a:t>
            </a:r>
            <a:r>
              <a:rPr lang="de-DE" dirty="0" err="1" smtClean="0"/>
              <a:t>Bayes</a:t>
            </a:r>
            <a:r>
              <a:rPr lang="de-DE" dirty="0" smtClean="0"/>
              <a:t>)</a:t>
            </a:r>
          </a:p>
          <a:p>
            <a:r>
              <a:rPr lang="en-US" dirty="0" err="1" smtClean="0"/>
              <a:t>Klassifierung</a:t>
            </a:r>
            <a:r>
              <a:rPr lang="en-US" dirty="0" smtClean="0"/>
              <a:t> in: </a:t>
            </a:r>
            <a:r>
              <a:rPr lang="en-US" dirty="0" err="1" smtClean="0"/>
              <a:t>Gesch</a:t>
            </a:r>
            <a:r>
              <a:rPr lang="de-DE" dirty="0" err="1" smtClean="0"/>
              <a:t>äftspost</a:t>
            </a:r>
            <a:r>
              <a:rPr lang="de-DE" dirty="0" smtClean="0"/>
              <a:t>, Privatpost, Spam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Oval 5"/>
          <p:cNvSpPr/>
          <p:nvPr/>
        </p:nvSpPr>
        <p:spPr>
          <a:xfrm>
            <a:off x="838200" y="3429000"/>
            <a:ext cx="457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ounded Rectangle 6"/>
          <p:cNvSpPr/>
          <p:nvPr/>
        </p:nvSpPr>
        <p:spPr>
          <a:xfrm>
            <a:off x="2133600" y="2886227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2410536" y="297736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Spam</a:t>
            </a:r>
            <a:endParaRPr lang="de-DE" dirty="0"/>
          </a:p>
        </p:txBody>
      </p:sp>
      <p:sp>
        <p:nvSpPr>
          <p:cNvPr id="10" name="Rounded Rectangle 9"/>
          <p:cNvSpPr/>
          <p:nvPr/>
        </p:nvSpPr>
        <p:spPr>
          <a:xfrm>
            <a:off x="2149523" y="3749849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2400300" y="383188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Ham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266956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Viagra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5791200" y="316756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Algorithmus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370635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Verborgene Teile des Modells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Daten = Worthäufigkeiten in Dokumenten </a:t>
            </a:r>
          </a:p>
          <a:p>
            <a:r>
              <a:rPr lang="de-DE" dirty="0" smtClean="0"/>
              <a:t>Es gibt Themen etwa Sport, Politik, …</a:t>
            </a:r>
          </a:p>
          <a:p>
            <a:r>
              <a:rPr lang="de-DE" dirty="0" smtClean="0"/>
              <a:t>Es gibt Worthäufigkeiten für Topics</a:t>
            </a:r>
          </a:p>
          <a:p>
            <a:r>
              <a:rPr lang="de-DE" dirty="0" smtClean="0"/>
              <a:t>Dokumente haben ein Themenprofil</a:t>
            </a:r>
          </a:p>
          <a:p>
            <a:r>
              <a:rPr lang="de-DE" dirty="0" smtClean="0"/>
              <a:t>Finde </a:t>
            </a:r>
            <a:r>
              <a:rPr lang="de-DE" dirty="0" err="1" smtClean="0"/>
              <a:t>Faktorisierung</a:t>
            </a:r>
            <a:r>
              <a:rPr lang="de-DE" dirty="0" smtClean="0"/>
              <a:t> 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1524000" y="4876800"/>
            <a:ext cx="16002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3505200" y="5181600"/>
            <a:ext cx="609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4572000" y="4876800"/>
            <a:ext cx="762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6248400" y="4876800"/>
            <a:ext cx="1752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7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Übersicht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Lernen: Begriff, typische Aufgaben, Arten von Lernen</a:t>
            </a:r>
          </a:p>
          <a:p>
            <a:r>
              <a:rPr lang="de-DE" dirty="0" smtClean="0"/>
              <a:t>Spamerkennung</a:t>
            </a:r>
          </a:p>
          <a:p>
            <a:r>
              <a:rPr lang="de-DE" dirty="0" smtClean="0"/>
              <a:t>Handschriftenerkennung</a:t>
            </a:r>
          </a:p>
          <a:p>
            <a:pPr lvl="1"/>
            <a:r>
              <a:rPr lang="de-DE" dirty="0"/>
              <a:t>m</a:t>
            </a:r>
            <a:r>
              <a:rPr lang="de-DE" dirty="0" smtClean="0"/>
              <a:t>it und ohne Trainingsdaten</a:t>
            </a:r>
          </a:p>
          <a:p>
            <a:r>
              <a:rPr lang="de-DE" dirty="0" smtClean="0"/>
              <a:t>Weitere Beispiele</a:t>
            </a:r>
          </a:p>
          <a:p>
            <a:pPr lvl="1"/>
            <a:r>
              <a:rPr lang="de-DE" dirty="0" smtClean="0"/>
              <a:t>Personenerkennung</a:t>
            </a:r>
          </a:p>
          <a:p>
            <a:pPr lvl="1"/>
            <a:r>
              <a:rPr lang="de-DE" dirty="0" smtClean="0"/>
              <a:t>Autonome Roboter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8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Ziffernerkennung Übersicht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Trainingsdaten: handgeschriebene Ziffern mit Label (die Ziffer)</a:t>
            </a:r>
          </a:p>
          <a:p>
            <a:r>
              <a:rPr lang="de-DE" dirty="0" smtClean="0"/>
              <a:t>Ziffern als Vektoren</a:t>
            </a:r>
          </a:p>
          <a:p>
            <a:r>
              <a:rPr lang="de-DE" dirty="0" smtClean="0"/>
              <a:t>Abstandsbegriffe</a:t>
            </a:r>
          </a:p>
          <a:p>
            <a:r>
              <a:rPr lang="de-DE" dirty="0" smtClean="0"/>
              <a:t>Erkennungsverfahren: nächster Nachbar, k-nächste Nachbarn, typische Buchstuben durch Mittelwertbildung</a:t>
            </a:r>
          </a:p>
          <a:p>
            <a:r>
              <a:rPr lang="de-DE" dirty="0" smtClean="0"/>
              <a:t>Und ohne Training: k-</a:t>
            </a:r>
            <a:r>
              <a:rPr lang="de-DE" dirty="0" err="1" smtClean="0"/>
              <a:t>means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18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Trainingsdaten I</a:t>
            </a:r>
            <a:endParaRPr lang="de-D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7368"/>
            <a:ext cx="8229600" cy="419162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63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Grundidee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Zwei Bilder repräsentieren die gleiche Ziffer, wenn die Bilder sich ähnlich sind</a:t>
            </a:r>
          </a:p>
          <a:p>
            <a:endParaRPr lang="de-DE" dirty="0"/>
          </a:p>
          <a:p>
            <a:r>
              <a:rPr lang="de-DE" dirty="0" smtClean="0"/>
              <a:t>Ähnlich = ähnliche Grauwertverteilung</a:t>
            </a:r>
          </a:p>
          <a:p>
            <a:endParaRPr lang="de-DE" dirty="0"/>
          </a:p>
          <a:p>
            <a:r>
              <a:rPr lang="de-DE" dirty="0" smtClean="0"/>
              <a:t>Wir stellen Bilder als eine Matrix von Grauwerten dar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28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Bilder = Matrizen von Zahlen</a:t>
            </a:r>
            <a:endParaRPr lang="de-D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099782"/>
            <a:ext cx="2627772" cy="35814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1242039" y="1066800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Ziffer = 12 x 16 Matrix von Grauwerten in [0,1]</a:t>
            </a:r>
          </a:p>
          <a:p>
            <a:endParaRPr lang="de-DE" sz="2800" dirty="0"/>
          </a:p>
          <a:p>
            <a:r>
              <a:rPr lang="de-DE" sz="2800" dirty="0" smtClean="0"/>
              <a:t>Vektor von Grauwerten der Länge 192  </a:t>
            </a:r>
            <a:endParaRPr lang="de-DE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70468"/>
            <a:ext cx="5556802" cy="350622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63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04800"/>
            <a:ext cx="8229600" cy="990600"/>
          </a:xfrm>
        </p:spPr>
        <p:txBody>
          <a:bodyPr/>
          <a:lstStyle/>
          <a:p>
            <a:r>
              <a:rPr lang="de-DE" dirty="0" smtClean="0"/>
              <a:t>Ähnlichkeit von Vektoren</a:t>
            </a:r>
            <a:br>
              <a:rPr lang="de-DE" dirty="0" smtClean="0"/>
            </a:br>
            <a:r>
              <a:rPr lang="de-DE" dirty="0" smtClean="0"/>
              <a:t>allgemein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Zwei Vektoren x und y sind ähnlich, </a:t>
            </a:r>
          </a:p>
          <a:p>
            <a:pPr lvl="1"/>
            <a:r>
              <a:rPr lang="de-DE" dirty="0" smtClean="0"/>
              <a:t>wenn x – y kurz ist</a:t>
            </a:r>
          </a:p>
          <a:p>
            <a:pPr lvl="1"/>
            <a:r>
              <a:rPr lang="de-DE" dirty="0" smtClean="0"/>
              <a:t>Wenn der aufgespannte Winkel klein ist</a:t>
            </a:r>
          </a:p>
          <a:p>
            <a:pPr marL="457200" lvl="1" indent="0">
              <a:buNone/>
            </a:pPr>
            <a:endParaRPr lang="de-DE" dirty="0" smtClean="0"/>
          </a:p>
          <a:p>
            <a:pPr marL="57150" indent="0">
              <a:buNone/>
            </a:pPr>
            <a:r>
              <a:rPr lang="de-DE" dirty="0" smtClean="0"/>
              <a:t>Länge eines Vektors x = (x1,…,</a:t>
            </a:r>
            <a:r>
              <a:rPr lang="de-DE" dirty="0" err="1" smtClean="0"/>
              <a:t>xn</a:t>
            </a:r>
            <a:r>
              <a:rPr lang="de-DE" dirty="0" smtClean="0"/>
              <a:t>)</a:t>
            </a:r>
          </a:p>
          <a:p>
            <a:pPr marL="57150" indent="0">
              <a:buNone/>
            </a:pPr>
            <a:r>
              <a:rPr lang="de-DE" dirty="0" smtClean="0"/>
              <a:t>	|| x || = </a:t>
            </a:r>
            <a:r>
              <a:rPr lang="de-DE" dirty="0" err="1" smtClean="0"/>
              <a:t>Sqrt</a:t>
            </a:r>
            <a:r>
              <a:rPr lang="de-DE" dirty="0" smtClean="0"/>
              <a:t>(x1</a:t>
            </a:r>
            <a:r>
              <a:rPr lang="en-US" dirty="0" smtClean="0"/>
              <a:t>^2 + x2^2 + …. + xn^2)</a:t>
            </a:r>
          </a:p>
          <a:p>
            <a:pPr marL="57150" indent="0">
              <a:buNone/>
            </a:pPr>
            <a:r>
              <a:rPr lang="en-US" dirty="0" err="1" smtClean="0"/>
              <a:t>Winkel</a:t>
            </a:r>
            <a:r>
              <a:rPr lang="en-US" dirty="0" smtClean="0"/>
              <a:t> </a:t>
            </a:r>
            <a:r>
              <a:rPr lang="en-US" dirty="0" err="1" smtClean="0"/>
              <a:t>zwischen</a:t>
            </a:r>
            <a:r>
              <a:rPr lang="en-US" dirty="0" smtClean="0"/>
              <a:t> x und y</a:t>
            </a:r>
          </a:p>
          <a:p>
            <a:pPr marL="57150" indent="0">
              <a:buNone/>
            </a:pPr>
            <a:r>
              <a:rPr lang="en-US" dirty="0"/>
              <a:t>	</a:t>
            </a:r>
            <a:r>
              <a:rPr lang="en-US" dirty="0" err="1" smtClean="0"/>
              <a:t>cos</a:t>
            </a:r>
            <a:r>
              <a:rPr lang="en-US" dirty="0" smtClean="0"/>
              <a:t> alpha = x * y / ||x|| * ||y||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5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04800"/>
            <a:ext cx="8229600" cy="990600"/>
          </a:xfrm>
        </p:spPr>
        <p:txBody>
          <a:bodyPr/>
          <a:lstStyle/>
          <a:p>
            <a:r>
              <a:rPr lang="de-DE" dirty="0" smtClean="0"/>
              <a:t>Ähnlichkeit von Vektoren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Zwei Vektoren x und y sind ähnlich, </a:t>
            </a:r>
          </a:p>
          <a:p>
            <a:pPr lvl="1"/>
            <a:r>
              <a:rPr lang="de-DE" dirty="0" smtClean="0"/>
              <a:t>wenn x – y kurz ist</a:t>
            </a:r>
          </a:p>
          <a:p>
            <a:pPr lvl="1"/>
            <a:r>
              <a:rPr lang="de-DE" dirty="0" smtClean="0"/>
              <a:t>Wenn der aufgespannte Winkel klein ist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 smtClean="0"/>
              <a:t>Wahl des richtigen Ähnlichkeitsbegriffs ist eine </a:t>
            </a:r>
            <a:r>
              <a:rPr lang="de-DE" smtClean="0"/>
              <a:t>schwarze Kunst</a:t>
            </a:r>
            <a:endParaRPr lang="de-DE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4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Verfahren: </a:t>
            </a:r>
            <a:r>
              <a:rPr lang="de-DE" dirty="0" err="1" smtClean="0"/>
              <a:t>Nearest</a:t>
            </a:r>
            <a:r>
              <a:rPr lang="de-DE" dirty="0" smtClean="0"/>
              <a:t> </a:t>
            </a:r>
            <a:r>
              <a:rPr lang="de-DE" dirty="0" err="1" smtClean="0"/>
              <a:t>Neighbor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smtClean="0"/>
              <a:t>um die Bedeutung des Bildes </a:t>
            </a:r>
            <a:r>
              <a:rPr lang="de-DE" dirty="0" smtClean="0">
                <a:solidFill>
                  <a:srgbClr val="FF0000"/>
                </a:solidFill>
              </a:rPr>
              <a:t>p</a:t>
            </a:r>
            <a:r>
              <a:rPr lang="de-DE" dirty="0" smtClean="0"/>
              <a:t> zu finden, finde das Trainingsbild </a:t>
            </a:r>
            <a:r>
              <a:rPr lang="de-DE" dirty="0" smtClean="0">
                <a:solidFill>
                  <a:srgbClr val="FF0000"/>
                </a:solidFill>
              </a:rPr>
              <a:t>x</a:t>
            </a:r>
            <a:r>
              <a:rPr lang="de-DE" dirty="0" smtClean="0"/>
              <a:t> mit </a:t>
            </a:r>
            <a:r>
              <a:rPr lang="de-DE" dirty="0" err="1" smtClean="0">
                <a:solidFill>
                  <a:srgbClr val="FF0000"/>
                </a:solidFill>
              </a:rPr>
              <a:t>dist</a:t>
            </a:r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p,x</a:t>
            </a:r>
            <a:r>
              <a:rPr lang="de-DE" dirty="0" smtClean="0">
                <a:solidFill>
                  <a:srgbClr val="FF0000"/>
                </a:solidFill>
              </a:rPr>
              <a:t>) </a:t>
            </a:r>
            <a:r>
              <a:rPr lang="de-DE" dirty="0" smtClean="0"/>
              <a:t>minimal </a:t>
            </a:r>
            <a:r>
              <a:rPr lang="de-DE" sz="2400" dirty="0" smtClean="0"/>
              <a:t>(durch lineare Suche über alle Trainingsdaten)</a:t>
            </a:r>
            <a:endParaRPr lang="de-DE" sz="2400" dirty="0"/>
          </a:p>
          <a:p>
            <a:pPr marL="0" indent="0">
              <a:buNone/>
            </a:pPr>
            <a:r>
              <a:rPr lang="de-DE" dirty="0" smtClean="0"/>
              <a:t>Gib das Label von </a:t>
            </a:r>
            <a:r>
              <a:rPr lang="de-DE" dirty="0" smtClean="0">
                <a:solidFill>
                  <a:srgbClr val="FF0000"/>
                </a:solidFill>
              </a:rPr>
              <a:t>x</a:t>
            </a:r>
            <a:r>
              <a:rPr lang="de-DE" dirty="0" smtClean="0"/>
              <a:t> aus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en-US" sz="2600" dirty="0" err="1"/>
              <a:t>Erkennungsrate</a:t>
            </a:r>
            <a:r>
              <a:rPr lang="en-US" sz="2600" dirty="0"/>
              <a:t> </a:t>
            </a:r>
            <a:r>
              <a:rPr lang="en-US" sz="2600" dirty="0" smtClean="0"/>
              <a:t>0.934  </a:t>
            </a:r>
            <a:endParaRPr lang="en-US" sz="2600" dirty="0"/>
          </a:p>
          <a:p>
            <a:r>
              <a:rPr lang="en-US" sz="2600" dirty="0"/>
              <a:t>Majority of 3 nearest neighbors 0.945</a:t>
            </a:r>
          </a:p>
          <a:p>
            <a:r>
              <a:rPr lang="en-US" sz="2600" dirty="0"/>
              <a:t>Majority of 9 nearest </a:t>
            </a:r>
            <a:r>
              <a:rPr lang="en-US" sz="2600" dirty="0" smtClean="0"/>
              <a:t>neighbors 0.920</a:t>
            </a:r>
          </a:p>
          <a:p>
            <a:r>
              <a:rPr lang="en-US" sz="2600" dirty="0" err="1" smtClean="0"/>
              <a:t>Mit</a:t>
            </a:r>
            <a:r>
              <a:rPr lang="en-US" sz="2600" dirty="0" smtClean="0"/>
              <a:t> </a:t>
            </a:r>
            <a:r>
              <a:rPr lang="en-US" sz="2600" dirty="0" err="1" smtClean="0"/>
              <a:t>cos-Distanz</a:t>
            </a:r>
            <a:r>
              <a:rPr lang="en-US" sz="2600" dirty="0" smtClean="0"/>
              <a:t> 0.940</a:t>
            </a:r>
            <a:endParaRPr lang="en-US" sz="2600" dirty="0"/>
          </a:p>
          <a:p>
            <a:r>
              <a:rPr lang="en-US" sz="2600" dirty="0" smtClean="0"/>
              <a:t>Majority </a:t>
            </a:r>
            <a:r>
              <a:rPr lang="en-US" sz="2600" dirty="0"/>
              <a:t>of 3 nearest neighbors  0.920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83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digit </a:t>
            </a:r>
            <a:r>
              <a:rPr lang="en-US" dirty="0"/>
              <a:t>= 0 accuracy = 1.0</a:t>
            </a:r>
          </a:p>
          <a:p>
            <a:pPr marL="0" indent="0">
              <a:buNone/>
            </a:pPr>
            <a:r>
              <a:rPr lang="en-US" dirty="0"/>
              <a:t>digit = 1 accuracy = </a:t>
            </a:r>
            <a:r>
              <a:rPr lang="en-US" dirty="0" smtClean="0"/>
              <a:t>0.90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digit = 2 accuracy = 0.92</a:t>
            </a:r>
          </a:p>
          <a:p>
            <a:pPr marL="0" indent="0">
              <a:buNone/>
            </a:pPr>
            <a:r>
              <a:rPr lang="en-US" dirty="0"/>
              <a:t>digit = 3 accuracy = 1.0</a:t>
            </a:r>
          </a:p>
          <a:p>
            <a:pPr marL="0" indent="0">
              <a:buNone/>
            </a:pPr>
            <a:r>
              <a:rPr lang="en-US" dirty="0"/>
              <a:t>digit = 4 accuracy = </a:t>
            </a:r>
            <a:r>
              <a:rPr lang="en-US" dirty="0" smtClean="0"/>
              <a:t>0.95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digit = 5 accuracy = </a:t>
            </a:r>
            <a:r>
              <a:rPr lang="en-US" dirty="0" smtClean="0"/>
              <a:t>0.85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digit = 6 accuracy = </a:t>
            </a:r>
            <a:r>
              <a:rPr lang="en-US" dirty="0" smtClean="0"/>
              <a:t>0.84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digit = 7 accuracy = 1.0</a:t>
            </a:r>
          </a:p>
          <a:p>
            <a:pPr marL="0" indent="0">
              <a:buNone/>
            </a:pPr>
            <a:r>
              <a:rPr lang="en-US" dirty="0"/>
              <a:t>digit = 8 accuracy = 0.7</a:t>
            </a:r>
          </a:p>
          <a:p>
            <a:pPr marL="0" indent="0">
              <a:buNone/>
            </a:pPr>
            <a:r>
              <a:rPr lang="en-US" dirty="0"/>
              <a:t>digit = 9 accuracy = </a:t>
            </a:r>
            <a:r>
              <a:rPr lang="en-US" dirty="0" smtClean="0"/>
              <a:t>0.94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 smtClean="0"/>
              <a:t>Klassifzierung</a:t>
            </a:r>
            <a:r>
              <a:rPr lang="de-DE" dirty="0" smtClean="0"/>
              <a:t> dauert lang, da jedes Mal ALLE Trainingsdaten angeschaut werden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digit = 0 accuracy = 1.0</a:t>
            </a:r>
          </a:p>
          <a:p>
            <a:pPr marL="0" indent="0">
              <a:buNone/>
            </a:pPr>
            <a:r>
              <a:rPr lang="en-US" dirty="0"/>
              <a:t>digit = 1 accuracy = </a:t>
            </a:r>
            <a:r>
              <a:rPr lang="en-US" dirty="0" smtClean="0"/>
              <a:t>0.95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digit = 2 accuracy = 0.92</a:t>
            </a:r>
          </a:p>
          <a:p>
            <a:pPr marL="0" indent="0">
              <a:buNone/>
            </a:pPr>
            <a:r>
              <a:rPr lang="en-US" dirty="0"/>
              <a:t>digit = 3 accuracy = 1.0</a:t>
            </a:r>
          </a:p>
          <a:p>
            <a:pPr marL="0" indent="0">
              <a:buNone/>
            </a:pPr>
            <a:r>
              <a:rPr lang="en-US" dirty="0"/>
              <a:t>digit = 4 accuracy = 1.0</a:t>
            </a:r>
          </a:p>
          <a:p>
            <a:pPr marL="0" indent="0">
              <a:buNone/>
            </a:pPr>
            <a:r>
              <a:rPr lang="en-US" dirty="0"/>
              <a:t>digit = 5 accuracy = </a:t>
            </a:r>
            <a:r>
              <a:rPr lang="en-US" dirty="0" smtClean="0"/>
              <a:t>0.78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digit = 6 accuracy = </a:t>
            </a:r>
            <a:r>
              <a:rPr lang="en-US" dirty="0" smtClean="0"/>
              <a:t>0.77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digit = 7 accuracy = 0.95</a:t>
            </a:r>
          </a:p>
          <a:p>
            <a:pPr marL="0" indent="0">
              <a:buNone/>
            </a:pPr>
            <a:r>
              <a:rPr lang="en-US" dirty="0"/>
              <a:t>digit = 8 accuracy = 0.8</a:t>
            </a:r>
          </a:p>
          <a:p>
            <a:pPr marL="0" indent="0">
              <a:buNone/>
            </a:pPr>
            <a:r>
              <a:rPr lang="en-US" dirty="0"/>
              <a:t>digit = 9 accuracy = </a:t>
            </a:r>
            <a:r>
              <a:rPr lang="en-US" dirty="0" smtClean="0"/>
              <a:t>1.0</a:t>
            </a: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65175"/>
          </a:xfrm>
        </p:spPr>
        <p:txBody>
          <a:bodyPr/>
          <a:lstStyle/>
          <a:p>
            <a:r>
              <a:rPr lang="de-DE" dirty="0" smtClean="0"/>
              <a:t>Detaillierte Ergebnisse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07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 smtClean="0"/>
                  <a:t>Klassen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de-DE" dirty="0" smtClean="0"/>
                  <a:t> Klassenzentren</a:t>
                </a:r>
                <a:endParaRPr lang="de-DE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3968" b="-2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Vorerechne</a:t>
            </a:r>
            <a:r>
              <a:rPr lang="de-DE" dirty="0" smtClean="0"/>
              <a:t> für jede Klasse (Ziffer) das Klassenzentrum durch Durchschnitts-bildung</a:t>
            </a:r>
          </a:p>
          <a:p>
            <a:r>
              <a:rPr lang="de-DE" dirty="0" smtClean="0"/>
              <a:t>Suche: finde das nächstgelegene Zentrum (10 Vergleiche)</a:t>
            </a:r>
          </a:p>
          <a:p>
            <a:r>
              <a:rPr lang="de-DE" dirty="0" smtClean="0"/>
              <a:t>Erkennungsrate: </a:t>
            </a:r>
            <a:r>
              <a:rPr lang="en-US" dirty="0" smtClean="0"/>
              <a:t>0.854</a:t>
            </a:r>
            <a:endParaRPr lang="en-US" dirty="0"/>
          </a:p>
          <a:p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cos</a:t>
            </a:r>
            <a:r>
              <a:rPr lang="en-US" dirty="0" smtClean="0"/>
              <a:t>-distance 0.894</a:t>
            </a:r>
            <a:endParaRPr lang="en-US" dirty="0"/>
          </a:p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3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65175"/>
          </a:xfrm>
        </p:spPr>
        <p:txBody>
          <a:bodyPr/>
          <a:lstStyle/>
          <a:p>
            <a:r>
              <a:rPr lang="de-DE" dirty="0" smtClean="0"/>
              <a:t>Beschleunigung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12" y="0"/>
            <a:ext cx="6380976" cy="6858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85B8-9B2F-45DB-A2FA-28948816BC1E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46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Lernen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Lernen</a:t>
            </a:r>
            <a:r>
              <a:rPr lang="en-US" dirty="0" smtClean="0"/>
              <a:t> </a:t>
            </a:r>
            <a:r>
              <a:rPr lang="en-US" dirty="0" err="1" smtClean="0"/>
              <a:t>aus</a:t>
            </a:r>
            <a:r>
              <a:rPr lang="en-US" dirty="0" smtClean="0"/>
              <a:t> </a:t>
            </a:r>
            <a:r>
              <a:rPr lang="en-US" dirty="0" err="1" smtClean="0"/>
              <a:t>einer</a:t>
            </a:r>
            <a:r>
              <a:rPr lang="en-US" dirty="0" smtClean="0"/>
              <a:t> </a:t>
            </a:r>
            <a:r>
              <a:rPr lang="en-US" dirty="0" err="1" smtClean="0"/>
              <a:t>Erfahrung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de-DE" dirty="0" err="1" smtClean="0"/>
              <a:t>üglich</a:t>
            </a:r>
            <a:r>
              <a:rPr lang="de-DE" dirty="0" smtClean="0"/>
              <a:t> einer Menge von Aufgaben und einem </a:t>
            </a:r>
            <a:r>
              <a:rPr lang="de-DE" dirty="0" err="1" smtClean="0"/>
              <a:t>Performanzmaß</a:t>
            </a:r>
            <a:r>
              <a:rPr lang="de-DE" dirty="0"/>
              <a:t> </a:t>
            </a:r>
            <a:r>
              <a:rPr lang="de-DE" dirty="0" smtClean="0"/>
              <a:t>bedeutet besseres Verhalten</a:t>
            </a:r>
          </a:p>
          <a:p>
            <a:r>
              <a:rPr lang="de-DE" dirty="0" smtClean="0"/>
              <a:t>Fähigkeit, Verhalten zu verbessern auf Grund von Erfahrungen</a:t>
            </a:r>
          </a:p>
          <a:p>
            <a:r>
              <a:rPr lang="en-US" dirty="0" err="1"/>
              <a:t>Verallgemeinern</a:t>
            </a:r>
            <a:r>
              <a:rPr lang="en-US" dirty="0"/>
              <a:t> von  </a:t>
            </a:r>
            <a:r>
              <a:rPr lang="en-US" dirty="0" err="1"/>
              <a:t>Erfahrungen</a:t>
            </a:r>
            <a:endParaRPr lang="en-US" dirty="0"/>
          </a:p>
          <a:p>
            <a:r>
              <a:rPr lang="en-US" dirty="0" err="1"/>
              <a:t>Programmieren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Beispiele</a:t>
            </a:r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70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Vorbereiten der Trainingsdaten ist mühsam</a:t>
            </a:r>
          </a:p>
          <a:p>
            <a:r>
              <a:rPr lang="de-DE" dirty="0" smtClean="0"/>
              <a:t>Können wir Klassen entdecken, ohne das uns Klassenlabels gesagt werden?</a:t>
            </a:r>
          </a:p>
          <a:p>
            <a:r>
              <a:rPr lang="de-DE" dirty="0" smtClean="0"/>
              <a:t>Automatische Klassifizierung durch k-</a:t>
            </a:r>
            <a:r>
              <a:rPr lang="de-DE" dirty="0" err="1" smtClean="0"/>
              <a:t>means</a:t>
            </a:r>
            <a:r>
              <a:rPr lang="de-DE" dirty="0" smtClean="0"/>
              <a:t> Algorithmus. </a:t>
            </a:r>
          </a:p>
          <a:p>
            <a:endParaRPr lang="de-DE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Danach Vergleich mit den Klassenzentren</a:t>
            </a:r>
          </a:p>
          <a:p>
            <a:r>
              <a:rPr lang="en-US" dirty="0" smtClean="0"/>
              <a:t>k=10,  Rate 0.683</a:t>
            </a:r>
            <a:endParaRPr lang="en-US" dirty="0"/>
          </a:p>
          <a:p>
            <a:r>
              <a:rPr lang="en-US" dirty="0" smtClean="0"/>
              <a:t>k=17, 0.733</a:t>
            </a:r>
            <a:endParaRPr lang="en-US" dirty="0"/>
          </a:p>
          <a:p>
            <a:r>
              <a:rPr lang="en-US" dirty="0" smtClean="0"/>
              <a:t>with </a:t>
            </a:r>
            <a:r>
              <a:rPr lang="en-US" dirty="0" err="1" smtClean="0"/>
              <a:t>cos</a:t>
            </a:r>
            <a:r>
              <a:rPr lang="en-US" dirty="0" smtClean="0"/>
              <a:t>-distance,</a:t>
            </a:r>
          </a:p>
          <a:p>
            <a:r>
              <a:rPr lang="en-US" dirty="0" smtClean="0"/>
              <a:t>k=10, 0.728</a:t>
            </a:r>
            <a:endParaRPr lang="en-US" dirty="0"/>
          </a:p>
          <a:p>
            <a:r>
              <a:rPr lang="en-US" dirty="0" smtClean="0"/>
              <a:t>k=17, 0.783</a:t>
            </a:r>
            <a:endParaRPr lang="en-US" dirty="0"/>
          </a:p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65175"/>
          </a:xfrm>
        </p:spPr>
        <p:txBody>
          <a:bodyPr/>
          <a:lstStyle/>
          <a:p>
            <a:r>
              <a:rPr lang="de-DE" dirty="0" smtClean="0"/>
              <a:t>Lernen ohne Training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36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5" y="1600200"/>
            <a:ext cx="3990070" cy="452596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Automatische Klassifizierung in 17 Klassen</a:t>
            </a:r>
          </a:p>
          <a:p>
            <a:r>
              <a:rPr lang="de-DE" dirty="0" smtClean="0"/>
              <a:t>Danach (!!!) Zuweisung eines Labels per Hand </a:t>
            </a:r>
            <a:r>
              <a:rPr lang="de-DE" sz="2400" dirty="0" smtClean="0"/>
              <a:t>und Wegwerfen von schlechten Zentren</a:t>
            </a:r>
          </a:p>
          <a:p>
            <a:r>
              <a:rPr lang="de-DE" dirty="0" smtClean="0"/>
              <a:t>Identifiziert die zwei Schreibweisen der Neun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65175"/>
          </a:xfrm>
        </p:spPr>
        <p:txBody>
          <a:bodyPr/>
          <a:lstStyle/>
          <a:p>
            <a:r>
              <a:rPr lang="de-DE" dirty="0" smtClean="0"/>
              <a:t>K-</a:t>
            </a:r>
            <a:r>
              <a:rPr lang="de-DE" dirty="0" err="1" smtClean="0"/>
              <a:t>means</a:t>
            </a:r>
            <a:r>
              <a:rPr lang="de-DE" dirty="0" smtClean="0"/>
              <a:t> Algorithmus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8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</a:t>
            </a:r>
            <a:r>
              <a:rPr lang="de-DE" dirty="0" smtClean="0"/>
              <a:t>-</a:t>
            </a:r>
            <a:r>
              <a:rPr lang="de-DE" dirty="0" err="1" smtClean="0"/>
              <a:t>means</a:t>
            </a:r>
            <a:r>
              <a:rPr lang="de-DE" dirty="0" smtClean="0"/>
              <a:t> Algorithmus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Versucht Vektoren in k sinnvolle Cluster (Haufen) einzuteilen. </a:t>
            </a:r>
          </a:p>
          <a:p>
            <a:pPr marL="914400" lvl="1" indent="-514350">
              <a:buFont typeface="+mj-lt"/>
              <a:buAutoNum type="arabicPeriod"/>
            </a:pPr>
            <a:r>
              <a:rPr lang="de-DE" dirty="0" smtClean="0"/>
              <a:t>Starte mit k beliebigen Zentren</a:t>
            </a:r>
          </a:p>
          <a:p>
            <a:pPr marL="914400" lvl="1" indent="-514350">
              <a:buFont typeface="+mj-lt"/>
              <a:buAutoNum type="arabicPeriod"/>
            </a:pPr>
            <a:r>
              <a:rPr lang="de-DE" dirty="0" smtClean="0"/>
              <a:t>Weise jeden Punkt dem nächstgelegenen Zentrum zu und bilde so k Cluster</a:t>
            </a:r>
          </a:p>
          <a:p>
            <a:pPr marL="914400" lvl="1" indent="-514350">
              <a:buFont typeface="+mj-lt"/>
              <a:buAutoNum type="arabicPeriod"/>
            </a:pPr>
            <a:r>
              <a:rPr lang="de-DE" dirty="0" smtClean="0"/>
              <a:t>Berechne für jeden Cluster seinen Schwerpunk; das sind die neuen Zentren</a:t>
            </a:r>
          </a:p>
          <a:p>
            <a:pPr marL="914400" lvl="1" indent="-514350">
              <a:buFont typeface="+mj-lt"/>
              <a:buAutoNum type="arabicPeriod"/>
            </a:pPr>
            <a:r>
              <a:rPr lang="de-DE" dirty="0" smtClean="0"/>
              <a:t>Gehe nach 2.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597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Personenerkennung 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6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Typische Aufgaben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Klassifikation: Spam versus </a:t>
            </a:r>
            <a:r>
              <a:rPr lang="de-DE" dirty="0" err="1" smtClean="0"/>
              <a:t>Ham</a:t>
            </a:r>
            <a:r>
              <a:rPr lang="de-DE" dirty="0" smtClean="0"/>
              <a:t>, Ziffernerkennung</a:t>
            </a:r>
          </a:p>
          <a:p>
            <a:r>
              <a:rPr lang="de-DE" dirty="0" smtClean="0"/>
              <a:t>Objekterkennung: identifiziere Personen, Autos, … auf Fotos und in Videos</a:t>
            </a:r>
          </a:p>
          <a:p>
            <a:r>
              <a:rPr lang="de-DE" dirty="0" smtClean="0"/>
              <a:t>Robotersteuerung, lerne Autofahren, lerne eine Landkarte</a:t>
            </a:r>
          </a:p>
          <a:p>
            <a:r>
              <a:rPr lang="de-DE" dirty="0" smtClean="0"/>
              <a:t>Spracherkennung, Übersetzung, Sprachverstehen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13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Arten von Lernen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Supervised</a:t>
            </a:r>
            <a:r>
              <a:rPr lang="de-DE" dirty="0" smtClean="0"/>
              <a:t>: mit Trainingsdaten oder sogar mit Lehrer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Unsupervised</a:t>
            </a:r>
            <a:r>
              <a:rPr lang="de-DE" dirty="0" smtClean="0"/>
              <a:t>: ohne Trainingsdaten; dann ist es mehr Entdecken als Lernen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0338" y="6524625"/>
            <a:ext cx="4103687" cy="333375"/>
          </a:xfrm>
        </p:spPr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33600"/>
            <a:ext cx="4971248" cy="280278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5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5175"/>
          </a:xfrm>
        </p:spPr>
        <p:txBody>
          <a:bodyPr/>
          <a:lstStyle/>
          <a:p>
            <a:r>
              <a:rPr lang="de-DE" dirty="0" smtClean="0"/>
              <a:t>Objekterkennung</a:t>
            </a:r>
            <a:br>
              <a:rPr lang="de-DE" dirty="0" smtClean="0"/>
            </a:br>
            <a:r>
              <a:rPr lang="de-DE" dirty="0" smtClean="0"/>
              <a:t>Abteilung Schiele: MPI für Informatik </a:t>
            </a:r>
            <a:endParaRPr lang="de-DE" dirty="0"/>
          </a:p>
        </p:txBody>
      </p:sp>
      <p:pic>
        <p:nvPicPr>
          <p:cNvPr id="6" name="mpi_v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36788"/>
            <a:ext cx="8229600" cy="3251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4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765175"/>
          </a:xfrm>
        </p:spPr>
        <p:txBody>
          <a:bodyPr/>
          <a:lstStyle/>
          <a:p>
            <a:r>
              <a:rPr lang="de-DE" dirty="0" smtClean="0"/>
              <a:t>Personenerkennung</a:t>
            </a:r>
            <a:br>
              <a:rPr lang="de-DE" dirty="0" smtClean="0"/>
            </a:br>
            <a:r>
              <a:rPr lang="de-DE" dirty="0" smtClean="0"/>
              <a:t>Abteilung Schiele: MPI für Informatik</a:t>
            </a:r>
            <a:endParaRPr lang="de-DE" dirty="0"/>
          </a:p>
        </p:txBody>
      </p:sp>
      <p:pic>
        <p:nvPicPr>
          <p:cNvPr id="6" name="street_sequence_track3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003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 err="1" smtClean="0"/>
              <a:t>einem</a:t>
            </a:r>
            <a:r>
              <a:rPr lang="en-US" dirty="0" smtClean="0"/>
              <a:t> Sack </a:t>
            </a:r>
            <a:r>
              <a:rPr lang="en-US" dirty="0" err="1" smtClean="0"/>
              <a:t>sind</a:t>
            </a:r>
            <a:r>
              <a:rPr lang="en-US" dirty="0" smtClean="0"/>
              <a:t> 900 </a:t>
            </a:r>
            <a:r>
              <a:rPr lang="en-US" dirty="0" err="1" smtClean="0"/>
              <a:t>Äpfel</a:t>
            </a:r>
            <a:r>
              <a:rPr lang="en-US" dirty="0" smtClean="0"/>
              <a:t> und 100 Paprika. Von den </a:t>
            </a:r>
            <a:r>
              <a:rPr lang="en-US" dirty="0" err="1" smtClean="0"/>
              <a:t>Äpfeln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10% rot und 90% </a:t>
            </a:r>
            <a:r>
              <a:rPr lang="en-US" dirty="0" err="1" smtClean="0"/>
              <a:t>grün</a:t>
            </a:r>
            <a:r>
              <a:rPr lang="en-US" dirty="0" smtClean="0"/>
              <a:t>. </a:t>
            </a:r>
            <a:r>
              <a:rPr lang="en-US" dirty="0" err="1" smtClean="0"/>
              <a:t>Bei</a:t>
            </a:r>
            <a:r>
              <a:rPr lang="en-US" dirty="0" smtClean="0"/>
              <a:t> den Paprika </a:t>
            </a:r>
            <a:r>
              <a:rPr lang="en-US" dirty="0" err="1" smtClean="0"/>
              <a:t>sind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/>
              <a:t> </a:t>
            </a:r>
            <a:r>
              <a:rPr lang="en-US" dirty="0" err="1" smtClean="0"/>
              <a:t>jeweils</a:t>
            </a:r>
            <a:r>
              <a:rPr lang="en-US" dirty="0" smtClean="0"/>
              <a:t> 50%. </a:t>
            </a:r>
          </a:p>
          <a:p>
            <a:pPr marL="0" indent="0">
              <a:buNone/>
            </a:pP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entnehme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Frucht</a:t>
            </a:r>
            <a:r>
              <a:rPr lang="en-US" dirty="0" smtClean="0"/>
              <a:t> </a:t>
            </a:r>
            <a:r>
              <a:rPr lang="en-US" dirty="0" err="1" smtClean="0"/>
              <a:t>zufällig</a:t>
            </a:r>
            <a:r>
              <a:rPr lang="en-US" dirty="0" smtClean="0"/>
              <a:t>.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rot. Was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Frucht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FF0000"/>
                </a:solidFill>
              </a:rPr>
              <a:t>Bayes</a:t>
            </a:r>
            <a:r>
              <a:rPr lang="de-DE" dirty="0" smtClean="0">
                <a:solidFill>
                  <a:srgbClr val="FF0000"/>
                </a:solidFill>
              </a:rPr>
              <a:t>: entscheide dich für den wahrscheinlicheren Fall.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371600"/>
          </a:xfrm>
        </p:spPr>
        <p:txBody>
          <a:bodyPr/>
          <a:lstStyle/>
          <a:p>
            <a:r>
              <a:rPr lang="en-US" dirty="0" err="1" smtClean="0"/>
              <a:t>Bayessche</a:t>
            </a:r>
            <a:r>
              <a:rPr lang="en-US" dirty="0" smtClean="0"/>
              <a:t> Regel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englischer</a:t>
            </a:r>
            <a:r>
              <a:rPr lang="en-US" sz="2000" dirty="0" smtClean="0"/>
              <a:t> </a:t>
            </a:r>
            <a:r>
              <a:rPr lang="en-US" sz="2000" dirty="0" err="1" smtClean="0"/>
              <a:t>Pfarrer</a:t>
            </a:r>
            <a:r>
              <a:rPr lang="en-US" sz="2000" dirty="0" smtClean="0"/>
              <a:t> und </a:t>
            </a:r>
            <a:r>
              <a:rPr lang="en-US" sz="2000" dirty="0" err="1" smtClean="0"/>
              <a:t>Mathematiker</a:t>
            </a:r>
            <a:r>
              <a:rPr lang="en-US" sz="2000" dirty="0" smtClean="0"/>
              <a:t>, 17??)</a:t>
            </a:r>
            <a:br>
              <a:rPr lang="en-US" sz="2000" dirty="0" smtClean="0"/>
            </a:b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78552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371600"/>
          </a:xfrm>
        </p:spPr>
        <p:txBody>
          <a:bodyPr/>
          <a:lstStyle/>
          <a:p>
            <a:r>
              <a:rPr lang="en-US" dirty="0" err="1" smtClean="0"/>
              <a:t>Bayessche</a:t>
            </a:r>
            <a:r>
              <a:rPr lang="en-US" dirty="0" smtClean="0"/>
              <a:t> Regel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englischer</a:t>
            </a:r>
            <a:r>
              <a:rPr lang="en-US" sz="2000" dirty="0" smtClean="0"/>
              <a:t> </a:t>
            </a:r>
            <a:r>
              <a:rPr lang="en-US" sz="2000" dirty="0" err="1" smtClean="0"/>
              <a:t>Pfarrer</a:t>
            </a:r>
            <a:r>
              <a:rPr lang="en-US" sz="2000" dirty="0" smtClean="0"/>
              <a:t> und </a:t>
            </a:r>
            <a:r>
              <a:rPr lang="en-US" sz="2000" dirty="0" err="1" smtClean="0"/>
              <a:t>Mathematiker</a:t>
            </a:r>
            <a:r>
              <a:rPr lang="en-US" sz="2000" dirty="0" smtClean="0"/>
              <a:t>, 17??)</a:t>
            </a:r>
            <a:br>
              <a:rPr lang="en-US" sz="2000" dirty="0" smtClean="0"/>
            </a:br>
            <a:endParaRPr lang="de-DE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 err="1" smtClean="0"/>
              <a:t>einem</a:t>
            </a:r>
            <a:r>
              <a:rPr lang="en-US" dirty="0" smtClean="0"/>
              <a:t> Sack </a:t>
            </a:r>
            <a:r>
              <a:rPr lang="en-US" dirty="0" err="1" smtClean="0"/>
              <a:t>sind</a:t>
            </a:r>
            <a:r>
              <a:rPr lang="en-US" dirty="0" smtClean="0"/>
              <a:t> 900 </a:t>
            </a:r>
            <a:r>
              <a:rPr lang="en-US" dirty="0" err="1" smtClean="0"/>
              <a:t>Äpfel</a:t>
            </a:r>
            <a:r>
              <a:rPr lang="en-US" dirty="0" smtClean="0"/>
              <a:t> und 100 Pap-</a:t>
            </a:r>
            <a:r>
              <a:rPr lang="en-US" dirty="0" err="1" smtClean="0"/>
              <a:t>rika</a:t>
            </a:r>
            <a:r>
              <a:rPr lang="en-US" dirty="0" smtClean="0"/>
              <a:t>. Von den </a:t>
            </a:r>
            <a:r>
              <a:rPr lang="en-US" dirty="0" err="1" smtClean="0"/>
              <a:t>Äpfeln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10% rot und 90% </a:t>
            </a:r>
            <a:r>
              <a:rPr lang="en-US" dirty="0" err="1" smtClean="0"/>
              <a:t>grün</a:t>
            </a:r>
            <a:r>
              <a:rPr lang="en-US" dirty="0" smtClean="0"/>
              <a:t>. </a:t>
            </a:r>
            <a:r>
              <a:rPr lang="en-US" dirty="0" err="1" smtClean="0"/>
              <a:t>Bei</a:t>
            </a:r>
            <a:r>
              <a:rPr lang="en-US" dirty="0" smtClean="0"/>
              <a:t> den Paprika </a:t>
            </a:r>
            <a:r>
              <a:rPr lang="en-US" dirty="0" err="1" smtClean="0"/>
              <a:t>sind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/>
              <a:t> </a:t>
            </a:r>
            <a:r>
              <a:rPr lang="en-US" dirty="0" err="1" smtClean="0"/>
              <a:t>jeweils</a:t>
            </a:r>
            <a:r>
              <a:rPr lang="en-US" dirty="0" smtClean="0"/>
              <a:t> 50%.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P(</a:t>
            </a:r>
            <a:r>
              <a:rPr lang="en-US" dirty="0" err="1" smtClean="0">
                <a:solidFill>
                  <a:srgbClr val="FF0000"/>
                </a:solidFill>
              </a:rPr>
              <a:t>Apfel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| rot)=P(</a:t>
            </a:r>
            <a:r>
              <a:rPr lang="en-US" dirty="0" err="1" smtClean="0">
                <a:solidFill>
                  <a:srgbClr val="FF0000"/>
                </a:solidFill>
              </a:rPr>
              <a:t>Apfel</a:t>
            </a:r>
            <a:r>
              <a:rPr lang="en-US" dirty="0" smtClean="0">
                <a:solidFill>
                  <a:srgbClr val="FF0000"/>
                </a:solidFill>
              </a:rPr>
              <a:t>)*P(rot | </a:t>
            </a:r>
            <a:r>
              <a:rPr lang="en-US" dirty="0" err="1" smtClean="0">
                <a:solidFill>
                  <a:srgbClr val="FF0000"/>
                </a:solidFill>
              </a:rPr>
              <a:t>Apfel</a:t>
            </a:r>
            <a:r>
              <a:rPr lang="en-US" dirty="0" smtClean="0">
                <a:solidFill>
                  <a:srgbClr val="FF0000"/>
                </a:solidFill>
              </a:rPr>
              <a:t>)/ P(rot)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smtClean="0"/>
              <a:t>P(</a:t>
            </a:r>
            <a:r>
              <a:rPr lang="en-US" sz="2800" dirty="0" err="1" smtClean="0"/>
              <a:t>Apfel</a:t>
            </a:r>
            <a:r>
              <a:rPr lang="en-US" sz="2800" dirty="0" smtClean="0"/>
              <a:t> | rot)*P(rot) und P(rot | </a:t>
            </a:r>
            <a:r>
              <a:rPr lang="en-US" sz="2800" dirty="0" err="1" smtClean="0"/>
              <a:t>Apfel</a:t>
            </a:r>
            <a:r>
              <a:rPr lang="en-US" sz="2800" dirty="0" smtClean="0"/>
              <a:t>)*P(</a:t>
            </a:r>
            <a:r>
              <a:rPr lang="en-US" sz="2800" dirty="0" err="1" smtClean="0"/>
              <a:t>Apfel</a:t>
            </a:r>
            <a:r>
              <a:rPr lang="en-US" sz="2800" dirty="0" smtClean="0"/>
              <a:t>) </a:t>
            </a:r>
            <a:r>
              <a:rPr lang="en-US" sz="2800" dirty="0" err="1" smtClean="0"/>
              <a:t>sind</a:t>
            </a:r>
            <a:r>
              <a:rPr lang="en-US" sz="2800" dirty="0" smtClean="0"/>
              <a:t> </a:t>
            </a:r>
            <a:r>
              <a:rPr lang="en-US" sz="2800" dirty="0" err="1" smtClean="0"/>
              <a:t>beide</a:t>
            </a:r>
            <a:r>
              <a:rPr lang="en-US" sz="2800" dirty="0" smtClean="0"/>
              <a:t> </a:t>
            </a:r>
            <a:r>
              <a:rPr lang="en-US" sz="2800" dirty="0" err="1" smtClean="0"/>
              <a:t>gleich</a:t>
            </a:r>
            <a:r>
              <a:rPr lang="en-US" sz="2800" dirty="0" smtClean="0"/>
              <a:t> P(</a:t>
            </a:r>
            <a:r>
              <a:rPr lang="en-US" sz="2800" dirty="0" err="1" smtClean="0"/>
              <a:t>Apfel</a:t>
            </a:r>
            <a:r>
              <a:rPr lang="en-US" sz="2800" dirty="0" smtClean="0"/>
              <a:t> und rot)</a:t>
            </a:r>
            <a:endParaRPr lang="de-DE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23666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EHLHORN@ELYQJWOFUVWZY5H8" val="4280"/>
</p:tagLst>
</file>

<file path=ppt/theme/theme1.xml><?xml version="1.0" encoding="utf-8"?>
<a:theme xmlns:a="http://schemas.openxmlformats.org/drawingml/2006/main" name="MPI-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MPI-Template</Template>
  <TotalTime>0</TotalTime>
  <Words>1222</Words>
  <Application>Microsoft Office PowerPoint</Application>
  <PresentationFormat>On-screen Show (4:3)</PresentationFormat>
  <Paragraphs>404</Paragraphs>
  <Slides>33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MPI-Template</vt:lpstr>
      <vt:lpstr>Custom Design</vt:lpstr>
      <vt:lpstr>PowerPoint Presentation</vt:lpstr>
      <vt:lpstr>Übersicht</vt:lpstr>
      <vt:lpstr>Lernen</vt:lpstr>
      <vt:lpstr>Typische Aufgaben</vt:lpstr>
      <vt:lpstr>Arten von Lernen</vt:lpstr>
      <vt:lpstr>Objekterkennung Abteilung Schiele: MPI für Informatik </vt:lpstr>
      <vt:lpstr>Personenerkennung Abteilung Schiele: MPI für Informatik</vt:lpstr>
      <vt:lpstr>Bayessche Regel (englischer Pfarrer und Mathematiker, 17??) </vt:lpstr>
      <vt:lpstr>Bayessche Regel (englischer Pfarrer und Mathematiker, 17??) </vt:lpstr>
      <vt:lpstr>Spam versus Ham (Junk Mail)</vt:lpstr>
      <vt:lpstr>Inhaltsbasierte Filter</vt:lpstr>
      <vt:lpstr>Trainingsphase</vt:lpstr>
      <vt:lpstr>Inhaltsbasierte Filter (Bayes Modell)</vt:lpstr>
      <vt:lpstr>Inhaltsbasierte Filter</vt:lpstr>
      <vt:lpstr>Inhaltsbasierte Filter</vt:lpstr>
      <vt:lpstr>Inhaltsbasierte Filter</vt:lpstr>
      <vt:lpstr>Nutzungsphase</vt:lpstr>
      <vt:lpstr>Zusammenfassung</vt:lpstr>
      <vt:lpstr>Verborgene Teile des Modells</vt:lpstr>
      <vt:lpstr>Ziffernerkennung Übersicht</vt:lpstr>
      <vt:lpstr>Trainingsdaten I</vt:lpstr>
      <vt:lpstr>Grundidee</vt:lpstr>
      <vt:lpstr>Bilder = Matrizen von Zahlen</vt:lpstr>
      <vt:lpstr>Ähnlichkeit von Vektoren allgemein </vt:lpstr>
      <vt:lpstr>Ähnlichkeit von Vektoren </vt:lpstr>
      <vt:lpstr>Verfahren: Nearest Neighbor</vt:lpstr>
      <vt:lpstr>Detaillierte Ergebnisse</vt:lpstr>
      <vt:lpstr>Klassen → Klassenzentren</vt:lpstr>
      <vt:lpstr>Beschleunigung</vt:lpstr>
      <vt:lpstr>Lernen ohne Training</vt:lpstr>
      <vt:lpstr>K-means Algorithmus</vt:lpstr>
      <vt:lpstr>k-means Algorithmus</vt:lpstr>
      <vt:lpstr>Personenerkennung  </vt:lpstr>
    </vt:vector>
  </TitlesOfParts>
  <Company>MPI für Informatik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mehlhorn</dc:creator>
  <cp:lastModifiedBy>mehlhorn</cp:lastModifiedBy>
  <cp:revision>36</cp:revision>
  <dcterms:created xsi:type="dcterms:W3CDTF">2012-01-11T08:58:01Z</dcterms:created>
  <dcterms:modified xsi:type="dcterms:W3CDTF">2012-01-17T12:34:38Z</dcterms:modified>
</cp:coreProperties>
</file>